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300" r:id="rId2"/>
    <p:sldId id="343" r:id="rId3"/>
    <p:sldId id="344" r:id="rId4"/>
    <p:sldId id="345" r:id="rId5"/>
    <p:sldId id="339" r:id="rId6"/>
    <p:sldId id="348" r:id="rId7"/>
    <p:sldId id="349" r:id="rId8"/>
    <p:sldId id="350" r:id="rId9"/>
    <p:sldId id="351" r:id="rId10"/>
    <p:sldId id="357" r:id="rId11"/>
    <p:sldId id="358" r:id="rId12"/>
    <p:sldId id="352" r:id="rId13"/>
    <p:sldId id="353" r:id="rId14"/>
    <p:sldId id="354" r:id="rId15"/>
    <p:sldId id="355" r:id="rId16"/>
    <p:sldId id="356" r:id="rId17"/>
    <p:sldId id="301" r:id="rId18"/>
  </p:sldIdLst>
  <p:sldSz cx="5765800" cy="3244850"/>
  <p:notesSz cx="99060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4978B1"/>
    <a:srgbClr val="99CCFF"/>
    <a:srgbClr val="D9D9D9"/>
    <a:srgbClr val="B9CDE5"/>
    <a:srgbClr val="394373"/>
    <a:srgbClr val="15539F"/>
    <a:srgbClr val="E6E6E6"/>
    <a:srgbClr val="DDDDD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206" d="100"/>
          <a:sy n="206" d="100"/>
        </p:scale>
        <p:origin x="162" y="372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hurigalovBA\Desktop\&#1047;&#1072;&#1087;&#1088;&#1086;&#1089;&#1099;%20&#1076;&#1080;&#1072;&#1075;&#1088;&#1072;&#1084;&#1084;&#1072;%20202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8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9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935706024691792E-2"/>
          <c:y val="0.1467510452364767"/>
          <c:w val="0.44373761599880313"/>
          <c:h val="0.8482930080567303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7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explosion val="26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1.2856020407952832E-2"/>
                  <c:y val="-1.486784012037876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051367462991137E-4"/>
                  <c:y val="-3.4964789364460257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622629850511782E-2"/>
                      <c:h val="7.6049197331749516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8923325632419505"/>
                  <c:y val="-4.922620891929923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1642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5896148461970089E-3"/>
                  <c:y val="4.8506230834729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1033054461942258E-4"/>
                  <c:y val="7.433920060189387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Федеральный бюджет</c:v>
                </c:pt>
                <c:pt idx="1">
                  <c:v>Бюджет Забайкальского края</c:v>
                </c:pt>
                <c:pt idx="2">
                  <c:v>Местные бюджеты</c:v>
                </c:pt>
                <c:pt idx="3">
                  <c:v>государственные, территориальные фонды</c:v>
                </c:pt>
                <c:pt idx="4">
                  <c:v>иные юридические лица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186</c:v>
                </c:pt>
                <c:pt idx="1">
                  <c:v>307</c:v>
                </c:pt>
                <c:pt idx="2">
                  <c:v>1783</c:v>
                </c:pt>
                <c:pt idx="3">
                  <c:v>2</c:v>
                </c:pt>
                <c:pt idx="4">
                  <c:v>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726895336875763"/>
          <c:y val="0.13163885749315146"/>
          <c:w val="0.35797157067333535"/>
          <c:h val="0.63047566138579714"/>
        </c:manualLayout>
      </c:layout>
      <c:overlay val="0"/>
      <c:txPr>
        <a:bodyPr/>
        <a:lstStyle/>
        <a:p>
          <a:pPr>
            <a:defRPr sz="700">
              <a:solidFill>
                <a:schemeClr val="accent1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B h="6350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6728971962616819E-3"/>
                  <c:y val="-2.2988505747126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364485981308409E-3"/>
                  <c:y val="-1.7241379310344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Лицевые счета участников бюджетного процесса</c:v>
                </c:pt>
                <c:pt idx="1">
                  <c:v>Лицевые счета бюджетнх, автономнх учреждений, иных юридических лиц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369</c:v>
                </c:pt>
                <c:pt idx="1">
                  <c:v>54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 Забайкальского края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3364485981308626E-3"/>
                  <c:y val="-2.873563218390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4.0229885057471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Лицевые счета участников бюджетного процесса</c:v>
                </c:pt>
                <c:pt idx="1">
                  <c:v>Лицевые счета бюджетнх, автономнх учреждений, иных юридических лиц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859</c:v>
                </c:pt>
                <c:pt idx="1">
                  <c:v>582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Местные бюджеты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8995511075134301E-2"/>
                  <c:y val="-1.3491266177934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84978659209654E-2"/>
                  <c:y val="-2.1372069870576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Лицевые счета участников бюджетного процесса</c:v>
                </c:pt>
                <c:pt idx="1">
                  <c:v>Лицевые счета бюджетнх, автономнх учреждений, иных юридических лиц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1191</c:v>
                </c:pt>
                <c:pt idx="1">
                  <c:v>961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Фонды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6355140186915886E-2"/>
                  <c:y val="-3.4482758620689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Лицевые счета участников бюджетного процесса</c:v>
                </c:pt>
                <c:pt idx="1">
                  <c:v>Лицевые счета бюджетнх, автономнх учреждений, иных юридических лиц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882284224"/>
        <c:axId val="-882284768"/>
        <c:axId val="0"/>
      </c:bar3DChart>
      <c:catAx>
        <c:axId val="-88228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solidFill>
                  <a:schemeClr val="accent1">
                    <a:lumMod val="75000"/>
                  </a:schemeClr>
                </a:solidFill>
              </a:defRPr>
            </a:pPr>
            <a:endParaRPr lang="ru-RU"/>
          </a:p>
        </c:txPr>
        <c:crossAx val="-882284768"/>
        <c:crosses val="autoZero"/>
        <c:auto val="1"/>
        <c:lblAlgn val="ctr"/>
        <c:lblOffset val="100"/>
        <c:noMultiLvlLbl val="0"/>
      </c:catAx>
      <c:valAx>
        <c:axId val="-88228476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-882284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176668629038189"/>
          <c:y val="0.28083763236491988"/>
          <c:w val="0.25427110162631539"/>
          <c:h val="0.31590370169246085"/>
        </c:manualLayout>
      </c:layout>
      <c:overlay val="0"/>
      <c:txPr>
        <a:bodyPr/>
        <a:lstStyle/>
        <a:p>
          <a:pPr>
            <a:defRPr sz="700">
              <a:solidFill>
                <a:schemeClr val="accent1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1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591140865101114"/>
          <c:y val="0.3005987023749318"/>
          <c:w val="0.3985088507243032"/>
          <c:h val="0.45256955233316681"/>
        </c:manualLayout>
      </c:layout>
      <c:pie3DChart>
        <c:varyColors val="1"/>
        <c:ser>
          <c:idx val="0"/>
          <c:order val="0"/>
          <c:explosion val="2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50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CF-4392-98F0-140407FDBD6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tint val="70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70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7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CF-4392-98F0-140407FDBD6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tint val="90000"/>
                      <a:shade val="51000"/>
                      <a:satMod val="130000"/>
                    </a:schemeClr>
                  </a:gs>
                  <a:gs pos="80000">
                    <a:schemeClr val="accent1">
                      <a:tint val="90000"/>
                      <a:shade val="93000"/>
                      <a:satMod val="130000"/>
                    </a:schemeClr>
                  </a:gs>
                  <a:gs pos="100000">
                    <a:schemeClr val="accent1">
                      <a:tint val="9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CF-4392-98F0-140407FDBD6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shade val="90000"/>
                      <a:shade val="51000"/>
                      <a:satMod val="130000"/>
                    </a:schemeClr>
                  </a:gs>
                  <a:gs pos="80000">
                    <a:schemeClr val="accent1">
                      <a:shade val="90000"/>
                      <a:shade val="93000"/>
                      <a:satMod val="130000"/>
                    </a:schemeClr>
                  </a:gs>
                  <a:gs pos="100000">
                    <a:schemeClr val="accent1">
                      <a:shade val="9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CF-4392-98F0-140407FDBD6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shade val="70000"/>
                      <a:shade val="51000"/>
                      <a:satMod val="130000"/>
                    </a:schemeClr>
                  </a:gs>
                  <a:gs pos="80000">
                    <a:schemeClr val="accent1">
                      <a:shade val="70000"/>
                      <a:shade val="93000"/>
                      <a:satMod val="130000"/>
                    </a:schemeClr>
                  </a:gs>
                  <a:gs pos="100000">
                    <a:schemeClr val="accent1">
                      <a:shade val="7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2CF-4392-98F0-140407FDBD6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shade val="50000"/>
                      <a:shade val="51000"/>
                      <a:satMod val="130000"/>
                    </a:schemeClr>
                  </a:gs>
                  <a:gs pos="80000">
                    <a:schemeClr val="accent1">
                      <a:shade val="50000"/>
                      <a:shade val="93000"/>
                      <a:satMod val="130000"/>
                    </a:schemeClr>
                  </a:gs>
                  <a:gs pos="100000">
                    <a:schemeClr val="accent1">
                      <a:shade val="5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2CF-4392-98F0-140407FDBD61}"/>
              </c:ext>
            </c:extLst>
          </c:dPt>
          <c:dLbls>
            <c:dLbl>
              <c:idx val="0"/>
              <c:layout>
                <c:manualLayout>
                  <c:x val="-5.5066079295154183E-2"/>
                  <c:y val="-7.8277862373343082E-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11,8 млрд. руб.</a:t>
                    </a:r>
                  </a:p>
                  <a:p>
                    <a:r>
                      <a:rPr lang="ru-RU"/>
                      <a:t>4,4 %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2CF-4392-98F0-140407FDBD6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013215859030838E-2"/>
                  <c:y val="-9.001954172934288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141,7 млрд. руб.</a:t>
                    </a:r>
                  </a:p>
                  <a:p>
                    <a:r>
                      <a:rPr lang="ru-RU"/>
                      <a:t>53,2 %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2CF-4392-98F0-140407FDBD6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185022026431718E-2"/>
                  <c:y val="-0.17612519034001869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69,8 млрд. руб.</a:t>
                    </a:r>
                  </a:p>
                  <a:p>
                    <a:r>
                      <a:rPr lang="ru-RU"/>
                      <a:t>26,2 %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2CF-4392-98F0-140407FDBD6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51101321585E-2"/>
                  <c:y val="-4.6966717424004982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rgbClr val="11437F"/>
                        </a:solidFill>
                      </a:rPr>
                      <a:t>6,9</a:t>
                    </a:r>
                    <a:r>
                      <a:rPr lang="ru-RU" b="1" baseline="0" dirty="0" smtClean="0">
                        <a:solidFill>
                          <a:srgbClr val="11437F"/>
                        </a:solidFill>
                      </a:rPr>
                      <a:t> млрд. руб.</a:t>
                    </a:r>
                  </a:p>
                  <a:p>
                    <a:r>
                      <a:rPr lang="ru-RU" b="1" baseline="0" dirty="0" smtClean="0">
                        <a:solidFill>
                          <a:srgbClr val="11437F"/>
                        </a:solidFill>
                      </a:rPr>
                      <a:t>2,6 %</a:t>
                    </a:r>
                    <a:endParaRPr lang="ru-RU" b="1" dirty="0">
                      <a:solidFill>
                        <a:srgbClr val="11437F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2CF-4392-98F0-140407FDBD61}"/>
                </c:ext>
                <c:ext xmlns:c15="http://schemas.microsoft.com/office/drawing/2012/chart" uri="{CE6537A1-D6FC-4f65-9D91-7224C49458BB}">
                  <c15:layout>
                    <c:manualLayout>
                      <c:w val="0.19309462693815255"/>
                      <c:h val="0.11945201798171935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1.3215859030837005E-2"/>
                  <c:y val="7.4363969254674561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9,1</a:t>
                    </a:r>
                    <a:r>
                      <a:rPr lang="ru-RU" b="1" baseline="0" dirty="0" smtClean="0"/>
                      <a:t> млрд. руб.</a:t>
                    </a:r>
                  </a:p>
                  <a:p>
                    <a:r>
                      <a:rPr lang="ru-RU" b="1" baseline="0" dirty="0" smtClean="0"/>
                      <a:t>3,4 %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2CF-4392-98F0-140407FDBD6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2687224669603562E-2"/>
                  <c:y val="2.739725183066957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27,3</a:t>
                    </a:r>
                    <a:r>
                      <a:rPr lang="ru-RU" baseline="0" dirty="0" smtClean="0"/>
                      <a:t> млрд.</a:t>
                    </a:r>
                  </a:p>
                  <a:p>
                    <a:r>
                      <a:rPr lang="ru-RU" baseline="0" dirty="0" smtClean="0"/>
                      <a:t>10,2%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2CF-4392-98F0-140407FDBD61}"/>
                </c:ex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12700" cap="flat" cmpd="sng" algn="ctr">
                  <a:solidFill>
                    <a:schemeClr val="tx2">
                      <a:lumMod val="7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Лист1!$A$1:$A$6</c:f>
              <c:strCache>
                <c:ptCount val="6"/>
                <c:pt idx="0">
                  <c:v>Федеральный бюджет</c:v>
                </c:pt>
                <c:pt idx="1">
                  <c:v>Бюджет Забайкальского края</c:v>
                </c:pt>
                <c:pt idx="2">
                  <c:v>Местные бюджеты</c:v>
                </c:pt>
                <c:pt idx="3">
                  <c:v>ОСФР</c:v>
                </c:pt>
                <c:pt idx="4">
                  <c:v>ФФОМС</c:v>
                </c:pt>
                <c:pt idx="5">
                  <c:v>ТФОМС</c:v>
                </c:pt>
              </c:strCache>
            </c:strRef>
          </c:cat>
          <c:val>
            <c:numRef>
              <c:f>Лист1!$B$1:$B$6</c:f>
              <c:numCache>
                <c:formatCode>General</c:formatCode>
                <c:ptCount val="6"/>
                <c:pt idx="0">
                  <c:v>11.8</c:v>
                </c:pt>
                <c:pt idx="1">
                  <c:v>141.69999999999999</c:v>
                </c:pt>
                <c:pt idx="2">
                  <c:v>69.8</c:v>
                </c:pt>
                <c:pt idx="3">
                  <c:v>6.9</c:v>
                </c:pt>
                <c:pt idx="4">
                  <c:v>9.1</c:v>
                </c:pt>
                <c:pt idx="5">
                  <c:v>27.3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2CF-4392-98F0-140407FDBD6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336328003052482"/>
          <c:y val="0.21640284869782928"/>
          <c:w val="0.30287696416802523"/>
          <c:h val="0.701405395810162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depthPercent val="10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069664148494406E-3"/>
          <c:y val="0"/>
          <c:w val="0.72603153251578634"/>
          <c:h val="0.996095628602166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138,91 млрд.руб</c:v>
                </c:pt>
              </c:strCache>
            </c:strRef>
          </c:tx>
          <c:explosion val="19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3.8949650305450771E-2"/>
                  <c:y val="4.1486592259433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0524204012540159"/>
                  <c:y val="0.12046980693863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18287716003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0.166850214892026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1847548182970765E-2"/>
                  <c:y val="-9.5620188742947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Выплаты персоналу</c:v>
                </c:pt>
                <c:pt idx="1">
                  <c:v>Закупка товаров, работ, услуг</c:v>
                </c:pt>
                <c:pt idx="2">
                  <c:v>Соц.обеспечение</c:v>
                </c:pt>
                <c:pt idx="3">
                  <c:v>Кап. вложения</c:v>
                </c:pt>
                <c:pt idx="4">
                  <c:v>МБТ (субсидии бюджетам)</c:v>
                </c:pt>
                <c:pt idx="5">
                  <c:v>Спец. расходы, исполнение судебных актов, уплата налогов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77.2</c:v>
                </c:pt>
                <c:pt idx="1">
                  <c:v>11.25</c:v>
                </c:pt>
                <c:pt idx="2">
                  <c:v>9.73</c:v>
                </c:pt>
                <c:pt idx="3">
                  <c:v>1.32</c:v>
                </c:pt>
                <c:pt idx="4">
                  <c:v>39.18</c:v>
                </c:pt>
                <c:pt idx="5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depthPercent val="10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2156903640322385"/>
          <c:y val="6.0866127816307063E-3"/>
          <c:w val="0.55494340548712495"/>
          <c:h val="0.780650645336737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 180,49 млрд.руб</c:v>
                </c:pt>
              </c:strCache>
            </c:strRef>
          </c:tx>
          <c:explosion val="19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-7.4613624800394004E-2"/>
                  <c:y val="0.2035019581493077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960079488954796E-3"/>
                  <c:y val="3.9655255804457902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213493563037636E-2"/>
                  <c:y val="7.95910912490416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623433300123399E-3"/>
                  <c:y val="-1.0970290301113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Выплаты персоналу</c:v>
                </c:pt>
                <c:pt idx="1">
                  <c:v>Закупка товаров, работ, услуг</c:v>
                </c:pt>
                <c:pt idx="2">
                  <c:v>Соц. обеспечение</c:v>
                </c:pt>
                <c:pt idx="3">
                  <c:v>Кап. вложения</c:v>
                </c:pt>
                <c:pt idx="4">
                  <c:v>МБТ (субсидии бюджетам)</c:v>
                </c:pt>
                <c:pt idx="5">
                  <c:v>Спец. расходы, исполнение судебных актов, уплата налогов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92.74</c:v>
                </c:pt>
                <c:pt idx="1">
                  <c:v>13.12</c:v>
                </c:pt>
                <c:pt idx="2">
                  <c:v>32.130000000000003</c:v>
                </c:pt>
                <c:pt idx="3">
                  <c:v>4.8</c:v>
                </c:pt>
                <c:pt idx="4">
                  <c:v>37.450000000000003</c:v>
                </c:pt>
                <c:pt idx="5">
                  <c:v>0.25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>
          <a:glow>
            <a:schemeClr val="accent1">
              <a:alpha val="40000"/>
            </a:schemeClr>
          </a:glow>
          <a:softEdge rad="0"/>
        </a:effectLst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47684158670285565"/>
          <c:w val="0.71425184859661772"/>
          <c:h val="0.523158413297144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10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865156659770543"/>
          <c:y val="0.21114764185901205"/>
          <c:w val="0.62775398688045281"/>
          <c:h val="0.4468268616312560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 w="28575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остаток на начало года</c:v>
                </c:pt>
                <c:pt idx="1">
                  <c:v>поступления</c:v>
                </c:pt>
                <c:pt idx="2">
                  <c:v>выплаты</c:v>
                </c:pt>
                <c:pt idx="3">
                  <c:v>остаток на конец года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140</c:v>
                </c:pt>
                <c:pt idx="1">
                  <c:v>1730</c:v>
                </c:pt>
                <c:pt idx="2">
                  <c:v>1057</c:v>
                </c:pt>
                <c:pt idx="3">
                  <c:v>813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8575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остаток на начало года</c:v>
                </c:pt>
                <c:pt idx="1">
                  <c:v>поступления</c:v>
                </c:pt>
                <c:pt idx="2">
                  <c:v>выплаты</c:v>
                </c:pt>
                <c:pt idx="3">
                  <c:v>остаток на конец года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813</c:v>
                </c:pt>
                <c:pt idx="1">
                  <c:v>13784</c:v>
                </c:pt>
                <c:pt idx="2">
                  <c:v>10735</c:v>
                </c:pt>
                <c:pt idx="3">
                  <c:v>3862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28575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остаток на начало года</c:v>
                </c:pt>
                <c:pt idx="1">
                  <c:v>поступления</c:v>
                </c:pt>
                <c:pt idx="2">
                  <c:v>выплаты</c:v>
                </c:pt>
                <c:pt idx="3">
                  <c:v>остаток на конец года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3862</c:v>
                </c:pt>
                <c:pt idx="1">
                  <c:v>20008</c:v>
                </c:pt>
                <c:pt idx="2">
                  <c:v>15434</c:v>
                </c:pt>
                <c:pt idx="3">
                  <c:v>8436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остаток на начало года</c:v>
                </c:pt>
                <c:pt idx="1">
                  <c:v>поступления</c:v>
                </c:pt>
                <c:pt idx="2">
                  <c:v>выплаты</c:v>
                </c:pt>
                <c:pt idx="3">
                  <c:v>остаток на конец года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8436</c:v>
                </c:pt>
                <c:pt idx="1">
                  <c:v>23735</c:v>
                </c:pt>
                <c:pt idx="2">
                  <c:v>24762</c:v>
                </c:pt>
                <c:pt idx="3">
                  <c:v>7409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ln w="28575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остаток на начало года</c:v>
                </c:pt>
                <c:pt idx="1">
                  <c:v>поступления</c:v>
                </c:pt>
                <c:pt idx="2">
                  <c:v>выплаты</c:v>
                </c:pt>
                <c:pt idx="3">
                  <c:v>остаток на конец года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7409</c:v>
                </c:pt>
                <c:pt idx="1">
                  <c:v>15626</c:v>
                </c:pt>
                <c:pt idx="2">
                  <c:v>18529</c:v>
                </c:pt>
                <c:pt idx="3">
                  <c:v>4506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882283136"/>
        <c:axId val="-882274976"/>
        <c:axId val="0"/>
      </c:bar3DChart>
      <c:catAx>
        <c:axId val="-882283136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ru-RU"/>
          </a:p>
        </c:txPr>
        <c:crossAx val="-882274976"/>
        <c:crosses val="autoZero"/>
        <c:auto val="1"/>
        <c:lblAlgn val="ctr"/>
        <c:lblOffset val="100"/>
        <c:noMultiLvlLbl val="0"/>
      </c:catAx>
      <c:valAx>
        <c:axId val="-882274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ru-RU"/>
          </a:p>
        </c:txPr>
        <c:crossAx val="-882283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rgbClr val="15539F"/>
                </a:solidFill>
                <a:latin typeface="+mn-lt"/>
                <a:ea typeface="+mn-ea"/>
                <a:cs typeface="+mn-cs"/>
              </a:defRPr>
            </a:pPr>
            <a:r>
              <a:rPr lang="ru-RU" sz="900" b="0" i="0" baseline="0" dirty="0" smtClean="0">
                <a:solidFill>
                  <a:srgbClr val="15539F"/>
                </a:solidFill>
                <a:effectLst/>
              </a:rPr>
              <a:t>Автоматизированная система Федерального казначейства</a:t>
            </a:r>
            <a:endParaRPr lang="ru-RU" sz="900" b="0" dirty="0">
              <a:solidFill>
                <a:srgbClr val="15539F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rgbClr val="15539F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tx>
                <c:rich>
                  <a:bodyPr/>
                  <a:lstStyle/>
                  <a:p>
                    <a:fld id="{5CF67016-544B-4DC8-B42A-7B651C82DB1E}" type="VALUE">
                      <a:rPr lang="ru-RU" smtClean="0"/>
                      <a:pPr/>
                      <a:t>[ЗНАЧЕНИЕ]</a:t>
                    </a:fld>
                    <a:r>
                      <a:rPr lang="ru-RU" smtClean="0"/>
                      <a:t> л.с.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4E5F8E3-3EC5-4A5E-AFC3-96069D9DCA5C}" type="VALUE">
                      <a:rPr lang="ru-RU" smtClean="0"/>
                      <a:pPr/>
                      <a:t>[ЗНАЧЕНИЕ]</a:t>
                    </a:fld>
                    <a:r>
                      <a:rPr lang="ru-RU" smtClean="0"/>
                      <a:t> л.с.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rgbClr val="003B5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Лист1!$C$4:$C$5</c:f>
              <c:strCache>
                <c:ptCount val="2"/>
                <c:pt idx="0">
                  <c:v>Краевой бюджет</c:v>
                </c:pt>
                <c:pt idx="1">
                  <c:v>Муниципальные бюджеты</c:v>
                </c:pt>
              </c:strCache>
            </c:strRef>
          </c:cat>
          <c:val>
            <c:numRef>
              <c:f>Лист1!$D$4:$D$5</c:f>
              <c:numCache>
                <c:formatCode>General</c:formatCode>
                <c:ptCount val="2"/>
                <c:pt idx="0">
                  <c:v>523</c:v>
                </c:pt>
                <c:pt idx="1">
                  <c:v>1751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rgbClr val="003B59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rgbClr val="15539F"/>
                </a:solidFill>
                <a:latin typeface="+mn-lt"/>
                <a:ea typeface="+mn-ea"/>
                <a:cs typeface="+mn-cs"/>
              </a:defRPr>
            </a:pPr>
            <a:r>
              <a:rPr lang="ru-RU" sz="800" b="0" i="0" baseline="0" dirty="0">
                <a:solidFill>
                  <a:srgbClr val="15539F"/>
                </a:solidFill>
                <a:effectLst/>
              </a:rPr>
              <a:t>Модуль бюджетного процесса </a:t>
            </a:r>
            <a:endParaRPr lang="ru-RU" sz="800" b="0" i="0" baseline="0" dirty="0" smtClean="0">
              <a:solidFill>
                <a:srgbClr val="15539F"/>
              </a:solidFill>
              <a:effectLst/>
            </a:endParaRPr>
          </a:p>
          <a:p>
            <a:pPr>
              <a:defRPr sz="800">
                <a:solidFill>
                  <a:srgbClr val="15539F"/>
                </a:solidFill>
              </a:defRPr>
            </a:pPr>
            <a:r>
              <a:rPr lang="ru-RU" sz="800" b="0" i="0" baseline="0" dirty="0" smtClean="0">
                <a:solidFill>
                  <a:srgbClr val="15539F"/>
                </a:solidFill>
                <a:effectLst/>
              </a:rPr>
              <a:t>«</a:t>
            </a:r>
            <a:r>
              <a:rPr lang="ru-RU" sz="800" b="0" i="0" baseline="0" dirty="0">
                <a:solidFill>
                  <a:srgbClr val="15539F"/>
                </a:solidFill>
                <a:effectLst/>
              </a:rPr>
              <a:t>ЕБП финансы»</a:t>
            </a:r>
            <a:endParaRPr lang="ru-RU" sz="800" b="0" dirty="0">
              <a:solidFill>
                <a:srgbClr val="15539F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spc="0" baseline="0">
              <a:solidFill>
                <a:srgbClr val="15539F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7415179845832144E-2"/>
          <c:y val="0.38167312293132849"/>
          <c:w val="0.94258482015416789"/>
          <c:h val="0.3454607760390838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tx>
                <c:rich>
                  <a:bodyPr/>
                  <a:lstStyle/>
                  <a:p>
                    <a:fld id="{3EA72DBE-E26C-4F1B-8E75-CD6E50E62666}" type="VALUE">
                      <a:rPr lang="ru-RU" smtClean="0"/>
                      <a:pPr/>
                      <a:t>[ЗНАЧЕНИЕ]</a:t>
                    </a:fld>
                    <a:r>
                      <a:rPr lang="ru-RU" smtClean="0"/>
                      <a:t> л.с.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07A5BD2-A47A-4330-B54D-86E8FE71CEC4}" type="VALUE">
                      <a:rPr lang="ru-RU" smtClean="0"/>
                      <a:pPr/>
                      <a:t>[ЗНАЧЕНИЕ]</a:t>
                    </a:fld>
                    <a:r>
                      <a:rPr lang="ru-RU" smtClean="0"/>
                      <a:t> л.с.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0" i="0" u="none" strike="noStrike" kern="1200" baseline="0">
                    <a:solidFill>
                      <a:srgbClr val="003B5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Лист1!$C$11:$C$12</c:f>
              <c:strCache>
                <c:ptCount val="2"/>
                <c:pt idx="0">
                  <c:v>Краевой бюджет</c:v>
                </c:pt>
                <c:pt idx="1">
                  <c:v>Муниципальные бюджеты</c:v>
                </c:pt>
              </c:strCache>
            </c:strRef>
          </c:cat>
          <c:val>
            <c:numRef>
              <c:f>Лист1!$D$11:$D$12</c:f>
              <c:numCache>
                <c:formatCode>General</c:formatCode>
                <c:ptCount val="2"/>
                <c:pt idx="0">
                  <c:v>241</c:v>
                </c:pt>
                <c:pt idx="1">
                  <c:v>879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rgbClr val="003B59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275565148601024E-2"/>
          <c:y val="2.8250652279356671E-2"/>
          <c:w val="0.92262376196543927"/>
          <c:h val="0.603408322883839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Учреждения всего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81186843068609E-2"/>
                  <c:y val="-3.5638726495115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AE1-4A1E-974E-569374DBB2E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3.5638726495115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AE1-4A1E-974E-569374DBB2E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186855243556058E-3"/>
                  <c:y val="-5.0877503396841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1651</c:v>
                </c:pt>
                <c:pt idx="1">
                  <c:v>1550</c:v>
                </c:pt>
                <c:pt idx="2">
                  <c:v>1475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E1-4A1E-974E-569374DBB2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Учреждения, разместившие информацию в полном объеме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616319092193373E-2"/>
                  <c:y val="-3.0155845495867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AE1-4A1E-974E-569374DBB2E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899887720639244E-2"/>
                  <c:y val="-4.5073814820728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AE1-4A1E-974E-569374DBB2E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4435995568297468E-3"/>
                  <c:y val="-4.805097543035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1188</c:v>
                </c:pt>
                <c:pt idx="1">
                  <c:v>1509</c:v>
                </c:pt>
                <c:pt idx="2">
                  <c:v>1428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E1-4A1E-974E-569374DBB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882282592"/>
        <c:axId val="-882282048"/>
        <c:axId val="0"/>
      </c:bar3DChart>
      <c:catAx>
        <c:axId val="-882282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82282048"/>
        <c:crosses val="autoZero"/>
        <c:auto val="1"/>
        <c:lblAlgn val="ctr"/>
        <c:lblOffset val="100"/>
        <c:noMultiLvlLbl val="0"/>
      </c:catAx>
      <c:valAx>
        <c:axId val="-8822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8228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6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9728814492594007E-2"/>
          <c:y val="7.4457329933222891E-2"/>
          <c:w val="0.68370260448213205"/>
          <c:h val="0.894077816320358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 раздел</c:v>
                </c:pt>
              </c:strCache>
            </c:strRef>
          </c:tx>
          <c:spPr>
            <a:solidFill>
              <a:srgbClr val="11437F"/>
            </a:solidFill>
            <a:ln w="18470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II раздел</c:v>
                </c:pt>
              </c:strCache>
            </c:strRef>
          </c:tx>
          <c:spPr>
            <a:solidFill>
              <a:srgbClr val="99CCFF"/>
            </a:solidFill>
            <a:ln w="18470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внеплановые КМ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 w="18470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882281504"/>
        <c:axId val="-761318672"/>
        <c:axId val="0"/>
      </c:bar3DChart>
      <c:catAx>
        <c:axId val="-882281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-7613186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761318672"/>
        <c:scaling>
          <c:orientation val="minMax"/>
        </c:scaling>
        <c:delete val="0"/>
        <c:axPos val="l"/>
        <c:majorGridlines>
          <c:spPr>
            <a:ln w="4617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46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-882281504"/>
        <c:crosses val="autoZero"/>
        <c:crossBetween val="between"/>
      </c:valAx>
      <c:spPr>
        <a:noFill/>
        <a:ln w="36940">
          <a:noFill/>
        </a:ln>
      </c:spPr>
    </c:plotArea>
    <c:legend>
      <c:legendPos val="r"/>
      <c:layout>
        <c:manualLayout>
          <c:xMode val="edge"/>
          <c:yMode val="edge"/>
          <c:x val="0.70519523521098326"/>
          <c:y val="0.30044471688117674"/>
          <c:w val="0.24231778719967698"/>
          <c:h val="0.36482565515057652"/>
        </c:manualLayout>
      </c:layout>
      <c:overlay val="0"/>
      <c:spPr>
        <a:noFill/>
        <a:ln w="4617">
          <a:noFill/>
          <a:prstDash val="solid"/>
        </a:ln>
      </c:spPr>
      <c:txPr>
        <a:bodyPr/>
        <a:lstStyle/>
        <a:p>
          <a:pPr>
            <a:defRPr sz="734" b="1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solidFill>
          <a:schemeClr val="bg1">
            <a:lumMod val="95000"/>
          </a:schemeClr>
        </a:solidFill>
      </c:spPr>
    </c:sideWall>
    <c:backWall>
      <c:thickness val="0"/>
      <c:spPr>
        <a:solidFill>
          <a:schemeClr val="bg1">
            <a:lumMod val="95000"/>
          </a:schemeClr>
        </a:solidFill>
        <a:ln>
          <a:solidFill>
            <a:schemeClr val="tx1"/>
          </a:solidFill>
        </a:ln>
      </c:spPr>
    </c:backWall>
    <c:plotArea>
      <c:layout>
        <c:manualLayout>
          <c:layoutTarget val="inner"/>
          <c:xMode val="edge"/>
          <c:yMode val="edge"/>
          <c:x val="6.1235204024248757E-2"/>
          <c:y val="3.934421223662378E-2"/>
          <c:w val="0.90218685284822231"/>
          <c:h val="0.815795444570864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11437F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1.7357931835663424E-2"/>
                  <c:y val="-1.8764409014323687E-2"/>
                </c:manualLayout>
              </c:layout>
              <c:tx>
                <c:rich>
                  <a:bodyPr/>
                  <a:lstStyle/>
                  <a:p>
                    <a:pPr>
                      <a:defRPr sz="318" b="1" i="0" u="none" strike="noStrike" baseline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en-US" sz="798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18,7</a:t>
                    </a:r>
                    <a:endParaRPr lang="en-US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60314439724961"/>
                      <c:h val="0.14824077663017324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98" b="0" i="0" u="none" strike="noStrike" baseline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Объем проверенных средств  
(млрд. рублей)</c:v>
                </c:pt>
                <c:pt idx="1">
                  <c:v>Объем выявленных нарушений (млрд. рублей)</c:v>
                </c:pt>
              </c:strCache>
            </c:str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18.7</c:v>
                </c:pt>
                <c:pt idx="1">
                  <c:v>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761318128"/>
        <c:axId val="-761326288"/>
        <c:axId val="0"/>
      </c:bar3DChart>
      <c:catAx>
        <c:axId val="-761318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559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RU"/>
          </a:p>
        </c:txPr>
        <c:crossAx val="-761326288"/>
        <c:crosses val="autoZero"/>
        <c:auto val="1"/>
        <c:lblAlgn val="ctr"/>
        <c:lblOffset val="100"/>
        <c:noMultiLvlLbl val="0"/>
      </c:catAx>
      <c:valAx>
        <c:axId val="-76132628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</c:majorGridlines>
        <c:numFmt formatCode="#\ 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259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-761318128"/>
        <c:crosses val="autoZero"/>
        <c:crossBetween val="between"/>
      </c:valAx>
      <c:spPr>
        <a:noFill/>
        <a:ln w="10134">
          <a:noFill/>
        </a:ln>
      </c:spPr>
    </c:plotArea>
    <c:plotVisOnly val="1"/>
    <c:dispBlanksAs val="gap"/>
    <c:showDLblsOverMax val="0"/>
  </c:chart>
  <c:txPr>
    <a:bodyPr/>
    <a:lstStyle/>
    <a:p>
      <a:pPr>
        <a:defRPr sz="467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1"/>
    </c:view3D>
    <c:floor>
      <c:thickness val="0"/>
      <c:spPr>
        <a:solidFill>
          <a:schemeClr val="bg1">
            <a:lumMod val="95000"/>
          </a:schemeClr>
        </a:solidFill>
        <a:ln>
          <a:solidFill>
            <a:schemeClr val="bg1">
              <a:lumMod val="85000"/>
            </a:schemeClr>
          </a:solidFill>
        </a:ln>
      </c:spPr>
    </c:floor>
    <c:sideWall>
      <c:thickness val="0"/>
      <c:spPr>
        <a:solidFill>
          <a:srgbClr val="F0F2FA"/>
        </a:solidFill>
      </c:spPr>
    </c:sideWall>
    <c:backWall>
      <c:thickness val="0"/>
      <c:spPr>
        <a:solidFill>
          <a:srgbClr val="F0F2FA"/>
        </a:solidFill>
      </c:spPr>
    </c:backWall>
    <c:plotArea>
      <c:layout>
        <c:manualLayout>
          <c:layoutTarget val="inner"/>
          <c:xMode val="edge"/>
          <c:yMode val="edge"/>
          <c:x val="0.13038793775078958"/>
          <c:y val="0.21452709036370451"/>
          <c:w val="0.83731196364737859"/>
          <c:h val="0.611272965879265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9CCFF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11437F"/>
              </a:solidFill>
              <a:effectLst/>
              <a:scene3d>
                <a:camera prst="orthographicFront"/>
                <a:lightRig rig="threePt" dir="t"/>
              </a:scene3d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2548348203520617E-2"/>
                  <c:y val="-4.5880577427821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КМ без нарушений</c:v>
                </c:pt>
                <c:pt idx="1">
                  <c:v>результативные КМ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</c:v>
                </c:pt>
                <c:pt idx="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-761315952"/>
        <c:axId val="-761327376"/>
        <c:axId val="0"/>
      </c:bar3DChart>
      <c:catAx>
        <c:axId val="-7613159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761327376"/>
        <c:crosses val="autoZero"/>
        <c:auto val="1"/>
        <c:lblAlgn val="ctr"/>
        <c:lblOffset val="100"/>
        <c:noMultiLvlLbl val="0"/>
      </c:catAx>
      <c:valAx>
        <c:axId val="-761327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761315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758944075351245"/>
          <c:y val="0.85179836895388061"/>
          <c:w val="0.75833409857440781"/>
          <c:h val="0.1081514810648669"/>
        </c:manualLayout>
      </c:layout>
      <c:overlay val="0"/>
      <c:txPr>
        <a:bodyPr/>
        <a:lstStyle/>
        <a:p>
          <a:pPr>
            <a:defRPr sz="6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0.96152</cdr:x>
      <cdr:y>0.12008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0" y="0"/>
          <a:ext cx="539428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54832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09664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64496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19328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74160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328992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83824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438656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sz="2000" b="1" i="0" u="none" strike="noStrike" kern="1200" baseline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sz="8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Поступление доходов</a:t>
          </a:r>
        </a:p>
        <a:p xmlns:a="http://schemas.openxmlformats.org/drawingml/2006/main">
          <a:pPr algn="ctr">
            <a:defRPr sz="2000" b="1" i="0" u="none" strike="noStrike" kern="1200" baseline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sz="8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</a:t>
          </a:r>
          <a:r>
            <a:rPr lang="ru-RU" sz="8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уровням бюджетов бюджетной системы РФ на территории Забайкальского края за 2024 год</a:t>
          </a:r>
          <a:endParaRPr lang="ru-RU" sz="800" b="1" dirty="0">
            <a:solidFill>
              <a:srgbClr val="11437F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0.89254</cdr:y>
    </cdr:from>
    <cdr:to>
      <cdr:x>1</cdr:x>
      <cdr:y>0.95894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0" y="2896162"/>
          <a:ext cx="5765800" cy="215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54832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09664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64496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19328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74160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328992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83824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4386560" algn="l" defTabSz="1096640" rtl="0" eaLnBrk="1" latinLnBrk="0" hangingPunct="1">
            <a:defRPr sz="22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sz="2000" b="1" i="0" u="none" strike="noStrike" kern="1200" baseline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sz="8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Всего перечислено в бюджеты 266,6 млрд. руб.</a:t>
          </a:r>
          <a:endParaRPr lang="ru-RU" sz="800" b="1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0.96152</cdr:x>
      <cdr:y>0.94595</cdr:y>
    </cdr:from>
    <cdr:to>
      <cdr:x>0.98936</cdr:x>
      <cdr:y>0.99507</cdr:y>
    </cdr:to>
    <cdr:sp macro="" textlink="">
      <cdr:nvSpPr>
        <cdr:cNvPr id="5" name="Номер слайда 2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5394284" y="2667000"/>
          <a:ext cx="156210" cy="1384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ru-RU"/>
          </a:defPPr>
          <a:lvl1pPr marL="0" algn="r" defTabSz="914400" rtl="0" eaLnBrk="1" latinLnBrk="0" hangingPunct="1">
            <a:defRPr sz="18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900" dirty="0" smtClean="0"/>
            <a:t>7</a:t>
          </a:r>
          <a:endParaRPr lang="ru-RU" sz="9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0.14318</cdr:x>
      <cdr:y>0.07761</cdr:y>
    </cdr:from>
    <cdr:to>
      <cdr:x>0.78054</cdr:x>
      <cdr:y>0.19981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57188" y="212900"/>
          <a:ext cx="2035153" cy="335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57657" tIns="28828" rIns="57657" bIns="28828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sz="600" b="1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r>
            <a:rPr lang="ru-RU" sz="600" b="1" dirty="0" smtClean="0">
              <a:solidFill>
                <a:schemeClr val="tx2"/>
              </a:solidFill>
            </a:rPr>
            <a:t>Динамика поступлений </a:t>
          </a:r>
          <a:r>
            <a:rPr lang="ru-RU" sz="600" b="1" dirty="0">
              <a:solidFill>
                <a:schemeClr val="tx2"/>
              </a:solidFill>
            </a:rPr>
            <a:t>и выплат на казначейских счетах по учету средств УКС за </a:t>
          </a:r>
          <a:r>
            <a:rPr lang="ru-RU" sz="600" b="1" dirty="0" smtClean="0">
              <a:solidFill>
                <a:schemeClr val="tx2"/>
              </a:solidFill>
            </a:rPr>
            <a:t>202</a:t>
          </a:r>
          <a:r>
            <a:rPr lang="en-US" sz="600" b="1" dirty="0" smtClean="0">
              <a:solidFill>
                <a:schemeClr val="tx2"/>
              </a:solidFill>
            </a:rPr>
            <a:t>1</a:t>
          </a:r>
          <a:r>
            <a:rPr lang="ru-RU" sz="600" b="1" dirty="0" smtClean="0">
              <a:solidFill>
                <a:schemeClr val="tx2"/>
              </a:solidFill>
            </a:rPr>
            <a:t>-2025 </a:t>
          </a:r>
          <a:r>
            <a:rPr lang="ru-RU" sz="600" b="1" dirty="0">
              <a:solidFill>
                <a:schemeClr val="tx2"/>
              </a:solidFill>
            </a:rPr>
            <a:t>года, млн. руб.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0.49231</cdr:x>
      <cdr:y>0.0458</cdr:y>
    </cdr:from>
    <cdr:to>
      <cdr:x>0.67692</cdr:x>
      <cdr:y>0.14581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38400" y="90259"/>
          <a:ext cx="914400" cy="1970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0.46971</cdr:x>
      <cdr:y>0.53266</cdr:y>
    </cdr:from>
    <cdr:to>
      <cdr:x>0.53029</cdr:x>
      <cdr:y>0.64199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2326473" y="1243940"/>
          <a:ext cx="300053" cy="2553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 smtClean="0"/>
            <a:t>1</a:t>
          </a:r>
          <a:r>
            <a:rPr lang="en-US" sz="800" b="1" dirty="0"/>
            <a:t>1</a:t>
          </a:r>
          <a:endParaRPr lang="en-US" sz="800" b="1" dirty="0" smtClean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0.65961</cdr:x>
      <cdr:y>0.58081</cdr:y>
    </cdr:from>
    <cdr:to>
      <cdr:x>0.81158</cdr:x>
      <cdr:y>0.66035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7374" y="3083143"/>
          <a:ext cx="996996" cy="4222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0.52088</cdr:x>
      <cdr:y>0.84214</cdr:y>
    </cdr:from>
    <cdr:to>
      <cdr:x>0.72644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04256" y="3096344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0.14112</cdr:x>
      <cdr:y>0.79635</cdr:y>
    </cdr:from>
    <cdr:to>
      <cdr:x>0.85703</cdr:x>
      <cdr:y>0.84745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13726" y="4262569"/>
          <a:ext cx="4677036" cy="272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0.65488</cdr:x>
      <cdr:y>0.23769</cdr:y>
    </cdr:from>
    <cdr:to>
      <cdr:x>1</cdr:x>
      <cdr:y>0.35027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735138" y="482600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0.65488</cdr:x>
      <cdr:y>0.54965</cdr:y>
    </cdr:from>
    <cdr:to>
      <cdr:x>1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371685" y="1778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0.43144</cdr:x>
      <cdr:y>0.17057</cdr:y>
    </cdr:from>
    <cdr:to>
      <cdr:x>0.78424</cdr:x>
      <cdr:y>0.27292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18245" y="381000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0.16685</cdr:x>
      <cdr:y>0.13646</cdr:y>
    </cdr:from>
    <cdr:to>
      <cdr:x>0.75484</cdr:x>
      <cdr:y>0.27292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2445" y="304800"/>
          <a:ext cx="15240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0.26501</cdr:x>
      <cdr:y>0</cdr:y>
    </cdr:from>
    <cdr:to>
      <cdr:x>1</cdr:x>
      <cdr:y>0.13646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37786" y="-741849"/>
          <a:ext cx="1768863" cy="291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800" b="1" dirty="0" smtClean="0">
              <a:solidFill>
                <a:srgbClr val="002060"/>
              </a:solidFill>
              <a:cs typeface="Times New Roman" panose="02020603050405020304" pitchFamily="18" charset="0"/>
            </a:rPr>
            <a:t>Результативность КМ в 202</a:t>
          </a:r>
          <a:r>
            <a:rPr lang="en-US" sz="800" b="1" dirty="0" smtClean="0">
              <a:solidFill>
                <a:srgbClr val="002060"/>
              </a:solidFill>
              <a:cs typeface="Times New Roman" panose="02020603050405020304" pitchFamily="18" charset="0"/>
            </a:rPr>
            <a:t>5</a:t>
          </a:r>
          <a:r>
            <a:rPr lang="ru-RU" sz="800" b="1" dirty="0" smtClean="0">
              <a:solidFill>
                <a:srgbClr val="002060"/>
              </a:solidFill>
              <a:cs typeface="Times New Roman" panose="02020603050405020304" pitchFamily="18" charset="0"/>
            </a:rPr>
            <a:t> г</a:t>
          </a:r>
          <a:r>
            <a:rPr lang="ru-RU" sz="800" b="1" dirty="0" smtClean="0">
              <a:solidFill>
                <a:srgbClr val="002060"/>
              </a:solidFill>
            </a:rPr>
            <a:t>. </a:t>
          </a:r>
          <a:endParaRPr lang="ru-RU" sz="8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0.64721</cdr:x>
      <cdr:y>0.34114</cdr:y>
    </cdr:from>
    <cdr:to>
      <cdr:x>1</cdr:x>
      <cdr:y>0.75052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22450" y="762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0.58839</cdr:x>
      <cdr:y>0.75</cdr:y>
    </cdr:from>
    <cdr:to>
      <cdr:x>0.71504</cdr:x>
      <cdr:y>0.82143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416049" y="1600200"/>
          <a:ext cx="304799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800" dirty="0"/>
        </a:p>
      </cdr:txBody>
    </cdr:sp>
  </cdr:relSizeAnchor>
  <cdr:relSizeAnchor xmlns:cdr="http://schemas.openxmlformats.org/drawingml/2006/chartDrawing">
    <cdr:from>
      <cdr:x>0.39842</cdr:x>
      <cdr:y>0.46429</cdr:y>
    </cdr:from>
    <cdr:to>
      <cdr:x>0.4934</cdr:x>
      <cdr:y>0.57723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958849" y="990600"/>
          <a:ext cx="228600" cy="240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0.37335</cdr:x>
      <cdr:y>0.47582</cdr:y>
    </cdr:from>
    <cdr:to>
      <cdr:x>0.5</cdr:x>
      <cdr:y>0.58296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898524" y="1015206"/>
          <a:ext cx="304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9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2964" cy="339061"/>
          </a:xfrm>
          <a:prstGeom prst="rect">
            <a:avLst/>
          </a:prstGeom>
        </p:spPr>
        <p:txBody>
          <a:bodyPr vert="horz" lIns="169458" tIns="84729" rIns="169458" bIns="847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0311" y="1"/>
            <a:ext cx="4292964" cy="339061"/>
          </a:xfrm>
          <a:prstGeom prst="rect">
            <a:avLst/>
          </a:prstGeom>
        </p:spPr>
        <p:txBody>
          <a:bodyPr vert="horz" lIns="169458" tIns="84729" rIns="169458" bIns="847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78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458" tIns="84729" rIns="169458" bIns="847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0056" y="3270933"/>
            <a:ext cx="7925891" cy="2675918"/>
          </a:xfrm>
          <a:prstGeom prst="rect">
            <a:avLst/>
          </a:prstGeom>
        </p:spPr>
        <p:txBody>
          <a:bodyPr vert="horz" lIns="169458" tIns="84729" rIns="169458" bIns="8472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5441"/>
            <a:ext cx="4292964" cy="339061"/>
          </a:xfrm>
          <a:prstGeom prst="rect">
            <a:avLst/>
          </a:prstGeom>
        </p:spPr>
        <p:txBody>
          <a:bodyPr vert="horz" lIns="169458" tIns="84729" rIns="169458" bIns="847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0311" y="6455441"/>
            <a:ext cx="4292964" cy="339061"/>
          </a:xfrm>
          <a:prstGeom prst="rect">
            <a:avLst/>
          </a:prstGeom>
        </p:spPr>
        <p:txBody>
          <a:bodyPr vert="horz" lIns="169458" tIns="84729" rIns="169458" bIns="847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845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18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617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725" y="744538"/>
            <a:ext cx="6611938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55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04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589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087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690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987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414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99ED0-3F13-41F3-9B2E-7FB660BE7071}" type="datetime1">
              <a:rPr lang="ru-RU" smtClean="0"/>
              <a:t>02.04.2026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C9FD8-31E1-4AAB-95DB-9E55ECE052BA}" type="datetime1">
              <a:rPr lang="ru-RU" smtClean="0"/>
              <a:t>02.04.2026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1079E-A6A0-403A-B298-7DD24BB2CB12}" type="datetime1">
              <a:rPr lang="ru-RU" smtClean="0"/>
              <a:t>02.04.2026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5770D-9DD4-49DA-B148-0540042963E1}" type="datetime1">
              <a:rPr lang="ru-RU" smtClean="0"/>
              <a:t>02.04.2026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E5FC5-A1D4-44D4-8700-CF65CC4EFFAB}" type="datetime1">
              <a:rPr lang="ru-RU" smtClean="0"/>
              <a:t>02.04.2026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B8233FA2-A53D-4E4B-A56F-574766E41E7E}" type="datetime1">
              <a:rPr lang="ru-RU" smtClean="0"/>
              <a:t>02.04.2026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632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1846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1010608"/>
            <a:ext cx="2439203" cy="174663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27699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1010608"/>
            <a:ext cx="2451216" cy="174663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27699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7C3ABA52-4B22-4F49-8492-0DBA449DEB61}" type="datetime1">
              <a:rPr lang="ru-RU" smtClean="0"/>
              <a:t>02.04.2026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CA6B64E6-316B-4B01-9348-234BC80D4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38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28E84-01E3-48EE-B96C-B7B6C2A9D499}" type="datetime1">
              <a:rPr lang="ru-RU" smtClean="0"/>
              <a:t>02.04.2026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chart" Target="../charts/char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39702" y="936625"/>
            <a:ext cx="533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Итоги деятельности </a:t>
            </a:r>
          </a:p>
          <a:p>
            <a:pPr algn="ctr">
              <a:spcBef>
                <a:spcPct val="0"/>
              </a:spcBef>
            </a:pP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УФК по Забайкальскому краю за 202</a:t>
            </a:r>
            <a:r>
              <a:rPr lang="en-US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5</a:t>
            </a: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год </a:t>
            </a:r>
          </a:p>
          <a:p>
            <a:pPr algn="ctr">
              <a:spcBef>
                <a:spcPct val="0"/>
              </a:spcBef>
            </a:pP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и основные задачи на 202</a:t>
            </a:r>
            <a:r>
              <a:rPr lang="en-US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6</a:t>
            </a: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год</a:t>
            </a:r>
            <a:endParaRPr lang="ru-RU" altLang="ru-RU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22225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4500" y="53995"/>
            <a:ext cx="1917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" y="2350671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err="1" smtClean="0">
                <a:solidFill>
                  <a:srgbClr val="11437F"/>
                </a:solidFill>
              </a:rPr>
              <a:t>Галсанов</a:t>
            </a:r>
            <a:r>
              <a:rPr lang="ru-RU" sz="900" b="1" dirty="0" smtClean="0">
                <a:solidFill>
                  <a:srgbClr val="11437F"/>
                </a:solidFill>
              </a:rPr>
              <a:t> </a:t>
            </a:r>
            <a:r>
              <a:rPr lang="ru-RU" sz="900" b="1" dirty="0" err="1" smtClean="0">
                <a:solidFill>
                  <a:srgbClr val="11437F"/>
                </a:solidFill>
              </a:rPr>
              <a:t>Чингис</a:t>
            </a:r>
            <a:r>
              <a:rPr lang="ru-RU" sz="900" b="1" dirty="0" smtClean="0">
                <a:solidFill>
                  <a:srgbClr val="11437F"/>
                </a:solidFill>
              </a:rPr>
              <a:t> </a:t>
            </a:r>
            <a:r>
              <a:rPr lang="ru-RU" sz="900" b="1" dirty="0" err="1" smtClean="0">
                <a:solidFill>
                  <a:srgbClr val="11437F"/>
                </a:solidFill>
              </a:rPr>
              <a:t>Цыдыпович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Руководитель УФК по Забайкальскому краю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69395" y="3045301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апрель, 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6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8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977901" y="479426"/>
          <a:ext cx="4648200" cy="252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algn="l"/>
                      <a:endParaRPr lang="ru-RU" sz="8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8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8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algn="just"/>
                      <a:r>
                        <a:rPr lang="ru-RU" sz="9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подсистеме нормативно-справочной информации ГИИС «Электронный бюджет» обработано 3220 заявлений на внесение изменений в справочник «Книга</a:t>
                      </a:r>
                      <a:r>
                        <a:rPr lang="ru-RU" sz="9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регистрации лицевых счетов»</a:t>
                      </a:r>
                      <a:r>
                        <a:rPr lang="ru-RU" sz="9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открытие лицевых счетов - 1303;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закрытие - 1182;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переоформление (изменение) – 735.</a:t>
                      </a:r>
                    </a:p>
                    <a:p>
                      <a:pPr algn="just"/>
                      <a:endParaRPr lang="ru-RU" sz="9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9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9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Поступило 9903 Заявки на включение (изменение) информации об организации в Сводный реестр в ГИИС «Электронный бюджет» (2890 – документы, сформированные Уполномоченными организациями, 7013 – технические заявки, сформированные в информационной системе автоматически)</a:t>
                      </a:r>
                      <a:endParaRPr lang="ru-RU" sz="70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730501" y="50770"/>
            <a:ext cx="2982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</a:rPr>
              <a:t>Статистические данные за </a:t>
            </a:r>
            <a:r>
              <a:rPr lang="ru-RU" sz="800" b="1" dirty="0" smtClean="0">
                <a:solidFill>
                  <a:srgbClr val="002060"/>
                </a:solidFill>
              </a:rPr>
              <a:t>2025 год</a:t>
            </a:r>
          </a:p>
          <a:p>
            <a:pPr algn="ctr"/>
            <a:r>
              <a:rPr lang="ru-RU" sz="800" b="1" dirty="0" smtClean="0">
                <a:solidFill>
                  <a:srgbClr val="002060"/>
                </a:solidFill>
              </a:rPr>
              <a:t>(по состоянию на 01.01.2026)</a:t>
            </a:r>
            <a:endParaRPr lang="ru-RU" sz="800" b="1" dirty="0">
              <a:solidFill>
                <a:srgbClr val="002060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84225"/>
            <a:ext cx="784225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74825"/>
            <a:ext cx="784225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1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035300" y="187135"/>
            <a:ext cx="2724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Организации, включенные в Сводный реестр</a:t>
            </a:r>
            <a:endParaRPr lang="ru-RU" sz="8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289184681"/>
              </p:ext>
            </p:extLst>
          </p:nvPr>
        </p:nvGraphicFramePr>
        <p:xfrm>
          <a:off x="215900" y="520978"/>
          <a:ext cx="5333999" cy="261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5759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01700" y="427993"/>
            <a:ext cx="37338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11437F"/>
                </a:solidFill>
                <a:cs typeface="Arial" panose="020B0604020202020204" pitchFamily="34" charset="0"/>
              </a:rPr>
              <a:t>в</a:t>
            </a:r>
            <a:r>
              <a:rPr lang="ru-RU" sz="105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 </a:t>
            </a:r>
            <a:r>
              <a:rPr lang="ru-RU" sz="1050" dirty="0" smtClean="0">
                <a:solidFill>
                  <a:srgbClr val="11437F"/>
                </a:solidFill>
                <a:cs typeface="Arial" panose="020B0604020202020204" pitchFamily="34" charset="0"/>
              </a:rPr>
              <a:t>Управлении</a:t>
            </a:r>
            <a:r>
              <a:rPr lang="ru-RU" sz="105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 </a:t>
            </a:r>
            <a:r>
              <a:rPr lang="ru-RU" sz="1050" dirty="0" smtClean="0">
                <a:solidFill>
                  <a:srgbClr val="11437F"/>
                </a:solidFill>
                <a:cs typeface="Arial" panose="020B0604020202020204" pitchFamily="34" charset="0"/>
              </a:rPr>
              <a:t>обслуживается</a:t>
            </a:r>
            <a:r>
              <a:rPr lang="ru-RU" sz="105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 4024 </a:t>
            </a:r>
            <a:r>
              <a:rPr lang="ru-RU" sz="1050" dirty="0" smtClean="0">
                <a:solidFill>
                  <a:srgbClr val="11437F"/>
                </a:solidFill>
                <a:cs typeface="Arial" panose="020B0604020202020204" pitchFamily="34" charset="0"/>
              </a:rPr>
              <a:t>лицевых</a:t>
            </a:r>
            <a:r>
              <a:rPr lang="ru-RU" sz="105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 </a:t>
            </a:r>
            <a:r>
              <a:rPr lang="ru-RU" sz="1050" dirty="0" smtClean="0">
                <a:solidFill>
                  <a:srgbClr val="11437F"/>
                </a:solidFill>
                <a:cs typeface="Arial" panose="020B0604020202020204" pitchFamily="34" charset="0"/>
              </a:rPr>
              <a:t>счета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7"/>
          <a:stretch/>
        </p:blipFill>
        <p:spPr>
          <a:xfrm>
            <a:off x="139701" y="43319"/>
            <a:ext cx="352258" cy="35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484" y="762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002060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002060"/>
                </a:solidFill>
              </a:rPr>
              <a:t>п</a:t>
            </a:r>
            <a:r>
              <a:rPr lang="ru-RU" sz="700" dirty="0" smtClean="0">
                <a:solidFill>
                  <a:srgbClr val="002060"/>
                </a:solidFill>
              </a:rPr>
              <a:t>о Забайкальскому краю</a:t>
            </a:r>
            <a:endParaRPr lang="ru-RU" sz="700" dirty="0">
              <a:solidFill>
                <a:srgbClr val="002060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808258194"/>
              </p:ext>
            </p:extLst>
          </p:nvPr>
        </p:nvGraphicFramePr>
        <p:xfrm>
          <a:off x="215900" y="784225"/>
          <a:ext cx="54356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750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/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88" r="58561"/>
          <a:stretch/>
        </p:blipFill>
        <p:spPr>
          <a:xfrm>
            <a:off x="63500" y="43319"/>
            <a:ext cx="457201" cy="359906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2171276"/>
              </p:ext>
            </p:extLst>
          </p:nvPr>
        </p:nvGraphicFramePr>
        <p:xfrm>
          <a:off x="155616" y="403225"/>
          <a:ext cx="5610184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93"/>
            <a:ext cx="5765800" cy="32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4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594443" y="514650"/>
            <a:ext cx="1455762" cy="292386"/>
          </a:xfrm>
        </p:spPr>
        <p:txBody>
          <a:bodyPr>
            <a:noAutofit/>
          </a:bodyPr>
          <a:lstStyle/>
          <a:p>
            <a:pPr algn="ctr"/>
            <a:r>
              <a:rPr lang="ru-RU" sz="900" dirty="0" smtClean="0">
                <a:solidFill>
                  <a:srgbClr val="002060"/>
                </a:solidFill>
              </a:rPr>
              <a:t>2024 год</a:t>
            </a:r>
          </a:p>
          <a:p>
            <a:pPr algn="ctr"/>
            <a:r>
              <a:rPr lang="ru-RU" sz="900" dirty="0" smtClean="0">
                <a:solidFill>
                  <a:srgbClr val="002060"/>
                </a:solidFill>
              </a:rPr>
              <a:t> 138,91 </a:t>
            </a:r>
            <a:r>
              <a:rPr lang="ru-RU" sz="900" dirty="0">
                <a:solidFill>
                  <a:srgbClr val="002060"/>
                </a:solidFill>
              </a:rPr>
              <a:t>млрд. руб.</a:t>
            </a:r>
          </a:p>
        </p:txBody>
      </p:sp>
      <p:graphicFrame>
        <p:nvGraphicFramePr>
          <p:cNvPr id="18" name="Объект 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72163113"/>
              </p:ext>
            </p:extLst>
          </p:nvPr>
        </p:nvGraphicFramePr>
        <p:xfrm>
          <a:off x="205445" y="854607"/>
          <a:ext cx="2439203" cy="1742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3073888" y="507857"/>
            <a:ext cx="2451216" cy="292386"/>
          </a:xfrm>
        </p:spPr>
        <p:txBody>
          <a:bodyPr>
            <a:normAutofit/>
          </a:bodyPr>
          <a:lstStyle/>
          <a:p>
            <a:pPr algn="ctr"/>
            <a:r>
              <a:rPr lang="ru-RU" sz="900" dirty="0" smtClean="0">
                <a:solidFill>
                  <a:srgbClr val="002060"/>
                </a:solidFill>
              </a:rPr>
              <a:t>2025 год</a:t>
            </a:r>
          </a:p>
          <a:p>
            <a:pPr algn="ctr"/>
            <a:r>
              <a:rPr lang="ru-RU" sz="900" dirty="0" smtClean="0">
                <a:solidFill>
                  <a:srgbClr val="002060"/>
                </a:solidFill>
              </a:rPr>
              <a:t>180,49 млрд. руб.</a:t>
            </a:r>
            <a:endParaRPr lang="ru-RU" sz="900" dirty="0">
              <a:solidFill>
                <a:srgbClr val="002060"/>
              </a:solidFill>
            </a:endParaRPr>
          </a:p>
        </p:txBody>
      </p:sp>
      <p:graphicFrame>
        <p:nvGraphicFramePr>
          <p:cNvPr id="22" name="Объект 2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74040846"/>
              </p:ext>
            </p:extLst>
          </p:nvPr>
        </p:nvGraphicFramePr>
        <p:xfrm>
          <a:off x="2197100" y="880107"/>
          <a:ext cx="3404204" cy="2342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72660" y="72867"/>
            <a:ext cx="1981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Забайкальскому краю</a:t>
            </a:r>
            <a:endParaRPr lang="ru-RU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7"/>
          <a:stretch/>
        </p:blipFill>
        <p:spPr>
          <a:xfrm>
            <a:off x="81872" y="24768"/>
            <a:ext cx="394657" cy="403225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Заголовок 7"/>
          <p:cNvSpPr>
            <a:spLocks noGrp="1"/>
          </p:cNvSpPr>
          <p:nvPr>
            <p:ph type="title"/>
          </p:nvPr>
        </p:nvSpPr>
        <p:spPr>
          <a:xfrm>
            <a:off x="2501900" y="116307"/>
            <a:ext cx="3186387" cy="311686"/>
          </a:xfrm>
        </p:spPr>
        <p:txBody>
          <a:bodyPr>
            <a:normAutofit/>
          </a:bodyPr>
          <a:lstStyle/>
          <a:p>
            <a:pPr algn="ctr"/>
            <a:r>
              <a: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Доведение бюджетных данных при организации исполнения федерального бюджета, млрд руб.</a:t>
            </a:r>
          </a:p>
        </p:txBody>
      </p:sp>
    </p:spTree>
    <p:extLst>
      <p:ext uri="{BB962C8B-B14F-4D97-AF65-F5344CB8AC3E}">
        <p14:creationId xmlns:p14="http://schemas.microsoft.com/office/powerpoint/2010/main" val="81861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870199" y="79290"/>
            <a:ext cx="3095584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Казначейское сопровождение  </a:t>
            </a:r>
            <a:r>
              <a:rPr lang="ru-RU" sz="8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средств бюджета Забайкальского края, местных бюджетов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05"/>
          <a:stretch/>
        </p:blipFill>
        <p:spPr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5142" y="69383"/>
            <a:ext cx="1914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rgbClr val="002060"/>
                </a:solidFill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002060"/>
                </a:solidFill>
                <a:cs typeface="Times New Roman" panose="02020603050405020304" pitchFamily="18" charset="0"/>
              </a:rPr>
              <a:t>по Забайкальскому краю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292" y="445124"/>
            <a:ext cx="201614" cy="20161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3340099" y="427993"/>
            <a:ext cx="2035135" cy="242885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/>
            <a:r>
              <a:rPr lang="ru-RU" sz="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Центр специализации</a:t>
            </a:r>
          </a:p>
          <a:p>
            <a:pPr algn="ctr"/>
            <a:r>
              <a:rPr lang="ru-RU" sz="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УФК по Забайкальскому краю</a:t>
            </a:r>
            <a:endParaRPr lang="ru-RU" sz="6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3035300" y="737150"/>
          <a:ext cx="2514600" cy="2180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87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6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07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67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6494">
                <a:tc>
                  <a:txBody>
                    <a:bodyPr/>
                    <a:lstStyle/>
                    <a:p>
                      <a:pPr algn="ctr"/>
                      <a:r>
                        <a:rPr lang="ru-RU" sz="400" dirty="0" smtClean="0">
                          <a:solidFill>
                            <a:srgbClr val="11437F"/>
                          </a:solidFill>
                        </a:rPr>
                        <a:t>Финансовый год</a:t>
                      </a:r>
                      <a:endParaRPr lang="ru-RU" sz="4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" dirty="0" smtClean="0">
                          <a:solidFill>
                            <a:srgbClr val="11437F"/>
                          </a:solidFill>
                        </a:rPr>
                        <a:t>Остаток на начало года, млн. руб.</a:t>
                      </a:r>
                      <a:endParaRPr lang="ru-RU" sz="4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 smtClean="0">
                          <a:solidFill>
                            <a:srgbClr val="11437F"/>
                          </a:solidFill>
                        </a:rPr>
                        <a:t>Поступления, млн. руб.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 smtClean="0">
                          <a:solidFill>
                            <a:srgbClr val="11437F"/>
                          </a:solidFill>
                        </a:rPr>
                        <a:t>Выплаты, млн. руб.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 smtClean="0">
                          <a:solidFill>
                            <a:srgbClr val="11437F"/>
                          </a:solidFill>
                        </a:rPr>
                        <a:t>Остаток на конец года, млн. руб.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9343"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2021</a:t>
                      </a:r>
                      <a:endParaRPr lang="ru-RU" sz="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141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730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1 058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813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2142">
                <a:tc>
                  <a:txBody>
                    <a:bodyPr/>
                    <a:lstStyle/>
                    <a:p>
                      <a:pPr algn="ctr"/>
                      <a:r>
                        <a:rPr lang="ru-RU" sz="600" b="1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2022</a:t>
                      </a:r>
                      <a:endParaRPr lang="ru-RU" sz="600" b="1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813</a:t>
                      </a:r>
                      <a:endParaRPr lang="ru-RU" sz="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784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</a:t>
                      </a: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735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 862</a:t>
                      </a:r>
                      <a:endParaRPr lang="ru-RU" sz="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2142">
                <a:tc>
                  <a:txBody>
                    <a:bodyPr/>
                    <a:lstStyle/>
                    <a:p>
                      <a:pPr algn="ctr"/>
                      <a:r>
                        <a:rPr lang="ru-RU" sz="6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2023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 862</a:t>
                      </a:r>
                      <a:endParaRPr lang="ru-RU" sz="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 008</a:t>
                      </a:r>
                      <a:endParaRPr lang="ru-RU" sz="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15 434</a:t>
                      </a:r>
                      <a:endParaRPr lang="ru-RU" sz="6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436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142">
                <a:tc>
                  <a:txBody>
                    <a:bodyPr/>
                    <a:lstStyle/>
                    <a:p>
                      <a:pPr algn="ctr"/>
                      <a:r>
                        <a:rPr lang="ru-RU" sz="6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2024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8</a:t>
                      </a: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436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23 735</a:t>
                      </a:r>
                      <a:endParaRPr lang="ru-RU" sz="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24 762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7 409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8412">
                <a:tc>
                  <a:txBody>
                    <a:bodyPr/>
                    <a:lstStyle/>
                    <a:p>
                      <a:pPr algn="ctr"/>
                      <a:r>
                        <a:rPr lang="en-US" sz="6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2025</a:t>
                      </a:r>
                      <a:endParaRPr lang="ru-RU" sz="600" b="1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7 409</a:t>
                      </a:r>
                      <a:endParaRPr lang="ru-RU" sz="6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cs typeface="Times New Roman" panose="02020603050405020304" pitchFamily="18" charset="0"/>
                        </a:rPr>
                        <a:t>626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18</a:t>
                      </a:r>
                      <a:r>
                        <a:rPr lang="en-US" sz="6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529</a:t>
                      </a:r>
                      <a:endParaRPr lang="ru-RU" sz="6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4 506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Диаграмма 15"/>
          <p:cNvGraphicFramePr/>
          <p:nvPr>
            <p:extLst/>
          </p:nvPr>
        </p:nvGraphicFramePr>
        <p:xfrm>
          <a:off x="215901" y="479425"/>
          <a:ext cx="3193098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2371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68299" y="537246"/>
          <a:ext cx="2133601" cy="238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algn="ctr"/>
                      <a:endParaRPr lang="ru-RU" sz="800" b="1" dirty="0" smtClean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102795"/>
              </p:ext>
            </p:extLst>
          </p:nvPr>
        </p:nvGraphicFramePr>
        <p:xfrm>
          <a:off x="465666" y="1089024"/>
          <a:ext cx="2493433" cy="182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053709"/>
              </p:ext>
            </p:extLst>
          </p:nvPr>
        </p:nvGraphicFramePr>
        <p:xfrm>
          <a:off x="2730500" y="1089024"/>
          <a:ext cx="2730500" cy="182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8299" y="537246"/>
            <a:ext cx="4937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</a:rPr>
              <a:t>Перевод на казначейское обслуживание </a:t>
            </a:r>
            <a:r>
              <a:rPr lang="ru-RU" sz="800" b="1" dirty="0">
                <a:solidFill>
                  <a:srgbClr val="11437F"/>
                </a:solidFill>
              </a:rPr>
              <a:t>в модуль бюджетного процесса </a:t>
            </a:r>
            <a:r>
              <a:rPr lang="ru-RU" sz="800" b="1" dirty="0" smtClean="0">
                <a:solidFill>
                  <a:srgbClr val="11437F"/>
                </a:solidFill>
              </a:rPr>
              <a:t> операций со средствами бюджетных (автономных) учреждений Забайкальского края, муниципальных бюджетных (автономных) учреждений.</a:t>
            </a:r>
            <a:endParaRPr lang="ru-RU" sz="800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06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>
          <a:xfrm flipV="1">
            <a:off x="1412" y="251496"/>
            <a:ext cx="4414264" cy="17708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799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07"/>
          <a:stretch/>
        </p:blipFill>
        <p:spPr>
          <a:xfrm>
            <a:off x="141042" y="54787"/>
            <a:ext cx="355760" cy="3388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328" y="86057"/>
            <a:ext cx="2208719" cy="307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99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699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06700" y="183534"/>
            <a:ext cx="2890702" cy="163651"/>
          </a:xfrm>
        </p:spPr>
        <p:txBody>
          <a:bodyPr>
            <a:noAutofit/>
          </a:bodyPr>
          <a:lstStyle/>
          <a:p>
            <a:pPr algn="ctr"/>
            <a:r>
              <a:rPr lang="ru-RU" sz="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Динамика размещения информации на сайте ГИС ГМУ</a:t>
            </a:r>
          </a:p>
        </p:txBody>
      </p: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139012688"/>
              </p:ext>
            </p:extLst>
          </p:nvPr>
        </p:nvGraphicFramePr>
        <p:xfrm>
          <a:off x="542322" y="688118"/>
          <a:ext cx="4637794" cy="2076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91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425700" y="130925"/>
            <a:ext cx="3247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</a:t>
            </a:r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контрактной системы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0" y="448335"/>
          <a:ext cx="5765800" cy="2796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/>
              </a:tblGrid>
              <a:tr h="38716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Основные события ЕИС в сфере закупок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44518">
                <a:tc>
                  <a:txBody>
                    <a:bodyPr/>
                    <a:lstStyle/>
                    <a:p>
                      <a:pPr marL="171450" marR="0" lvl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01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.202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 заказчиков появилось право по заключению цифрового контракта с единственным поставщиком;</a:t>
                      </a:r>
                    </a:p>
                  </a:txBody>
                  <a:tcPr/>
                </a:tc>
              </a:tr>
              <a:tr h="495809">
                <a:tc>
                  <a:txBody>
                    <a:bodyPr/>
                    <a:lstStyle/>
                    <a:p>
                      <a:pPr marL="171450" marR="0" lvl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04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.202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обязанность заказчиков по заключению цифрового контракта с единственным поставщиком (по ряду пунктов);</a:t>
                      </a:r>
                    </a:p>
                  </a:txBody>
                  <a:tcPr/>
                </a:tc>
              </a:tr>
              <a:tr h="615488">
                <a:tc>
                  <a:txBody>
                    <a:bodyPr/>
                    <a:lstStyle/>
                    <a:p>
                      <a:pPr marL="171450" marR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 01.0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.202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обязанность заказчиков по заключению цифрового контракта с единственным поставщиком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ru-RU" sz="10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основаниям, предусмотренным п. 24 и п.25 части 1 ст.93 Закона 44-ФЗ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</a:txBody>
                  <a:tcPr/>
                </a:tc>
              </a:tr>
              <a:tr h="444518">
                <a:tc>
                  <a:txBody>
                    <a:bodyPr/>
                    <a:lstStyle/>
                    <a:p>
                      <a:pPr marL="171450" marR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07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.202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 заказчиков появилась возможность по внесению информации о прекращении контракта в реестр контрактов на ЕИС;</a:t>
                      </a:r>
                    </a:p>
                  </a:txBody>
                  <a:tcPr/>
                </a:tc>
              </a:tr>
              <a:tr h="409019">
                <a:tc>
                  <a:txBody>
                    <a:bodyPr/>
                    <a:lstStyle/>
                    <a:p>
                      <a:pPr marL="171450" marR="0" lvl="0" indent="-17145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endParaRPr lang="ru-RU" sz="1000" b="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65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66">
              <a:srgbClr val="F2F6FA"/>
            </a:gs>
            <a:gs pos="69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425700" y="130925"/>
            <a:ext cx="3247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</a:t>
            </a:r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контрактной системы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444500" y="708025"/>
          <a:ext cx="4876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/>
              </a:tblGrid>
              <a:tr h="57803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Передача полномочий </a:t>
                      </a:r>
                      <a:r>
                        <a:rPr kumimoji="0" lang="ru-RU" sz="10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 осуществлению контроля, предусмотренному частью 5 статьи 99 Федерального закона от 05.04.2013 № 44-ФЗ </a:t>
                      </a:r>
                      <a:endParaRPr kumimoji="0" lang="ru-RU" sz="10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3423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 01.01.2025</a:t>
                      </a:r>
                      <a:endParaRPr lang="ru-RU" sz="1000" b="1" baseline="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Передача по осуществлению контроля, финансовыми   органами муниципальных образований по </a:t>
                      </a:r>
                      <a:r>
                        <a:rPr lang="ru-RU" sz="1000" b="0" dirty="0" err="1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Карымскому</a:t>
                      </a: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и Читинскому районам</a:t>
                      </a:r>
                      <a:endParaRPr lang="ru-RU" sz="1000" b="0" baseline="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9663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01.01.2025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Передача полномочий по осуществлению контроля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Отделения фонда пенсионного и социального страхования Российской Федерации по Забайкальскому краю</a:t>
                      </a:r>
                    </a:p>
                  </a:txBody>
                  <a:tcPr/>
                </a:tc>
              </a:tr>
              <a:tr h="277091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000" b="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47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24"/>
          <a:stretch/>
        </p:blipFill>
        <p:spPr>
          <a:xfrm>
            <a:off x="139700" y="43319"/>
            <a:ext cx="362953" cy="3599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54100" y="427993"/>
            <a:ext cx="3733800" cy="427551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Сравнительный анализ информации по контролю документов, поступающих в личный кабинет органа контроля</a:t>
            </a:r>
          </a:p>
          <a:p>
            <a:pPr algn="ctr"/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 части 5 ст. 99 Федерального закона 44-ФЗ</a:t>
            </a:r>
            <a:endParaRPr lang="ru-RU" sz="800" dirty="0"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82900" y="130925"/>
            <a:ext cx="27907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Функционирование</a:t>
            </a:r>
            <a:r>
              <a:rPr lang="ru-RU" sz="105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контрактной системы</a:t>
            </a: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00" y="855543"/>
            <a:ext cx="5334000" cy="238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4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68299" y="759290"/>
          <a:ext cx="5000854" cy="2300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05989"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ru-RU" altLang="ru-RU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Плана контрольных мероприятий 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ru-RU" altLang="ru-RU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УФК по Забайкальскому краю за 2020 год 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ru-RU" altLang="ru-RU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финансово-бюджетной сфере</a:t>
                      </a:r>
                    </a:p>
                    <a:p>
                      <a:pPr algn="l"/>
                      <a:endParaRPr lang="ru-RU" sz="800" dirty="0">
                        <a:solidFill>
                          <a:srgbClr val="11437F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69675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501900" y="119589"/>
            <a:ext cx="37287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Структура выполнения Плана контрольных мероприятий  </a:t>
            </a:r>
          </a:p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ru-RU" altLang="ru-RU" sz="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УФК по Забайкальскому краю за 202</a:t>
            </a:r>
            <a:r>
              <a:rPr lang="en-US" altLang="ru-RU" sz="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altLang="ru-RU" sz="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год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0" y="43319"/>
            <a:ext cx="380999" cy="3599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313" y="77055"/>
            <a:ext cx="19683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pPr lvl="0"/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9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924305"/>
              </p:ext>
            </p:extLst>
          </p:nvPr>
        </p:nvGraphicFramePr>
        <p:xfrm>
          <a:off x="596900" y="665649"/>
          <a:ext cx="4953000" cy="2335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20900" y="695799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1900" y="2232025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 smtClean="0"/>
              <a:t>6</a:t>
            </a: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val="191192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Объект 3"/>
          <p:cNvGraphicFramePr>
            <a:graphicFrameLocks/>
          </p:cNvGraphicFramePr>
          <p:nvPr>
            <p:extLst/>
          </p:nvPr>
        </p:nvGraphicFramePr>
        <p:xfrm>
          <a:off x="2882900" y="860425"/>
          <a:ext cx="2649538" cy="203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0216" y="66215"/>
            <a:ext cx="20661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96201724"/>
              </p:ext>
            </p:extLst>
          </p:nvPr>
        </p:nvGraphicFramePr>
        <p:xfrm>
          <a:off x="139701" y="741849"/>
          <a:ext cx="2406649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35500" y="1660451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>
                <a:cs typeface="Times New Roman" panose="02020603050405020304" pitchFamily="18" charset="0"/>
              </a:rPr>
              <a:t>7,7</a:t>
            </a:r>
            <a:endParaRPr lang="ru-RU" sz="800" b="1" dirty="0"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2235" y="2690783"/>
            <a:ext cx="160973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/>
              <a:t>4</a:t>
            </a:r>
            <a:r>
              <a:rPr lang="en-US" sz="600" b="1" dirty="0" smtClean="0"/>
              <a:t>1</a:t>
            </a:r>
            <a:r>
              <a:rPr lang="ru-RU" sz="600" b="1" dirty="0" smtClean="0"/>
              <a:t>%</a:t>
            </a:r>
            <a:r>
              <a:rPr lang="en-US" sz="600" b="1" dirty="0" smtClean="0"/>
              <a:t> </a:t>
            </a:r>
            <a:r>
              <a:rPr lang="ru-RU" sz="600" b="1" dirty="0" smtClean="0"/>
              <a:t>от суммы проверенных средств</a:t>
            </a:r>
            <a:endParaRPr lang="ru-RU" sz="600" b="1" dirty="0"/>
          </a:p>
        </p:txBody>
      </p:sp>
    </p:spTree>
    <p:extLst>
      <p:ext uri="{BB962C8B-B14F-4D97-AF65-F5344CB8AC3E}">
        <p14:creationId xmlns:p14="http://schemas.microsoft.com/office/powerpoint/2010/main" val="7307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596900" y="555625"/>
            <a:ext cx="50291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Направлено в адрес объектов контроля: </a:t>
            </a:r>
            <a:r>
              <a:rPr lang="en-US" sz="800" dirty="0" smtClean="0">
                <a:cs typeface="Times New Roman" panose="02020603050405020304" pitchFamily="18" charset="0"/>
              </a:rPr>
              <a:t>31</a:t>
            </a:r>
            <a:r>
              <a:rPr lang="ru-RU" sz="800" dirty="0" smtClean="0">
                <a:cs typeface="Times New Roman" panose="02020603050405020304" pitchFamily="18" charset="0"/>
              </a:rPr>
              <a:t> представлени</a:t>
            </a:r>
            <a:r>
              <a:rPr lang="ru-RU" sz="800" dirty="0">
                <a:cs typeface="Times New Roman" panose="02020603050405020304" pitchFamily="18" charset="0"/>
              </a:rPr>
              <a:t>е</a:t>
            </a:r>
            <a:r>
              <a:rPr lang="ru-RU" sz="800" dirty="0" smtClean="0">
                <a:cs typeface="Times New Roman" panose="02020603050405020304" pitchFamily="18" charset="0"/>
              </a:rPr>
              <a:t>, </a:t>
            </a:r>
            <a:r>
              <a:rPr lang="ru-RU" sz="800" dirty="0">
                <a:cs typeface="Times New Roman" panose="02020603050405020304" pitchFamily="18" charset="0"/>
              </a:rPr>
              <a:t>4</a:t>
            </a:r>
            <a:r>
              <a:rPr lang="ru-RU" sz="800" dirty="0" smtClean="0">
                <a:cs typeface="Times New Roman" panose="02020603050405020304" pitchFamily="18" charset="0"/>
              </a:rPr>
              <a:t> предписания, 2 заключения.</a:t>
            </a: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В </a:t>
            </a:r>
            <a:r>
              <a:rPr lang="ru-RU" sz="800" dirty="0">
                <a:cs typeface="Times New Roman" panose="02020603050405020304" pitchFamily="18" charset="0"/>
              </a:rPr>
              <a:t>правоохранительные органы Забайкальского края </a:t>
            </a:r>
            <a:r>
              <a:rPr lang="ru-RU" sz="800" dirty="0" smtClean="0">
                <a:cs typeface="Times New Roman" panose="02020603050405020304" pitchFamily="18" charset="0"/>
              </a:rPr>
              <a:t>передано 38 информаций и материалов на </a:t>
            </a:r>
            <a:r>
              <a:rPr lang="ru-RU" sz="800" dirty="0">
                <a:cs typeface="Times New Roman" panose="02020603050405020304" pitchFamily="18" charset="0"/>
              </a:rPr>
              <a:t>общую сумму </a:t>
            </a:r>
            <a:r>
              <a:rPr lang="ru-RU" sz="800" dirty="0" smtClean="0">
                <a:cs typeface="Times New Roman" panose="02020603050405020304" pitchFamily="18" charset="0"/>
              </a:rPr>
              <a:t>9,6 млрд. </a:t>
            </a:r>
            <a:r>
              <a:rPr lang="ru-RU" sz="800" dirty="0">
                <a:cs typeface="Times New Roman" panose="02020603050405020304" pitchFamily="18" charset="0"/>
              </a:rPr>
              <a:t>руб</a:t>
            </a:r>
            <a:r>
              <a:rPr lang="ru-RU" sz="800" dirty="0" smtClean="0"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ru-RU" sz="800" dirty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Возбуждено 9 дел </a:t>
            </a:r>
            <a:r>
              <a:rPr lang="ru-RU" sz="800" dirty="0">
                <a:cs typeface="Times New Roman" panose="02020603050405020304" pitchFamily="18" charset="0"/>
              </a:rPr>
              <a:t>об административных </a:t>
            </a:r>
            <a:r>
              <a:rPr lang="ru-RU" sz="800" dirty="0" smtClean="0">
                <a:cs typeface="Times New Roman" panose="02020603050405020304" pitchFamily="18" charset="0"/>
              </a:rPr>
              <a:t>правонарушениях.</a:t>
            </a:r>
            <a:endParaRPr lang="ru-RU" sz="800" dirty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Вынесено 9 постановлений </a:t>
            </a:r>
            <a:r>
              <a:rPr lang="ru-RU" sz="800" dirty="0">
                <a:cs typeface="Times New Roman" panose="02020603050405020304" pitchFamily="18" charset="0"/>
              </a:rPr>
              <a:t>о назначении административного </a:t>
            </a:r>
            <a:r>
              <a:rPr lang="ru-RU" sz="800" dirty="0" smtClean="0">
                <a:cs typeface="Times New Roman" panose="02020603050405020304" pitchFamily="18" charset="0"/>
              </a:rPr>
              <a:t>наказания, вступивших в законную силу, на сумму штрафов в размере 30,0 тыс. руб. </a:t>
            </a: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Взыскано </a:t>
            </a:r>
            <a:r>
              <a:rPr lang="ru-RU" sz="800" dirty="0">
                <a:cs typeface="Times New Roman" panose="02020603050405020304" pitchFamily="18" charset="0"/>
              </a:rPr>
              <a:t>штрафов на сумму </a:t>
            </a:r>
            <a:r>
              <a:rPr lang="ru-RU" sz="800" dirty="0" smtClean="0">
                <a:cs typeface="Times New Roman" panose="02020603050405020304" pitchFamily="18" charset="0"/>
              </a:rPr>
              <a:t> 25,5 тыс. </a:t>
            </a:r>
            <a:r>
              <a:rPr lang="ru-RU" sz="800" dirty="0">
                <a:cs typeface="Times New Roman" panose="02020603050405020304" pitchFamily="18" charset="0"/>
              </a:rPr>
              <a:t>руб</a:t>
            </a:r>
            <a:r>
              <a:rPr lang="ru-RU" sz="800" dirty="0" smtClean="0"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ru-RU" sz="800" dirty="0" smtClean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Предъявлены в суд 3 исковых заявления на общую сумму 76,7 млн. руб. </a:t>
            </a: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Удовлетворено судами 2 иска на общую сумму 74,4 млн.руб.  </a:t>
            </a:r>
          </a:p>
          <a:p>
            <a:pPr>
              <a:defRPr/>
            </a:pPr>
            <a:endParaRPr lang="ru-RU" sz="800" dirty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Устранено нарушений на сумму 39,0 млн. руб., в том числе поступило в доход федерального бюджета – 38,5 млн. руб., из них: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> в досудебном порядке на основании представлений и предписаний  – 36,7 млн. руб.;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sz="800" dirty="0">
                <a:cs typeface="Times New Roman" panose="02020603050405020304" pitchFamily="18" charset="0"/>
              </a:rPr>
              <a:t> в добровольном </a:t>
            </a:r>
            <a:r>
              <a:rPr lang="ru-RU" sz="800" dirty="0" smtClean="0">
                <a:cs typeface="Times New Roman" panose="02020603050405020304" pitchFamily="18" charset="0"/>
              </a:rPr>
              <a:t>порядке – 1,8 </a:t>
            </a:r>
            <a:r>
              <a:rPr lang="ru-RU" sz="800" dirty="0">
                <a:cs typeface="Times New Roman" panose="02020603050405020304" pitchFamily="18" charset="0"/>
              </a:rPr>
              <a:t>млн. руб. </a:t>
            </a:r>
          </a:p>
          <a:p>
            <a:pPr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800" dirty="0" smtClean="0">
                <a:cs typeface="Times New Roman" panose="02020603050405020304" pitchFamily="18" charset="0"/>
              </a:rPr>
              <a:t/>
            </a:r>
            <a:br>
              <a:rPr lang="ru-RU" sz="800" dirty="0" smtClean="0">
                <a:cs typeface="Times New Roman" panose="02020603050405020304" pitchFamily="18" charset="0"/>
              </a:rPr>
            </a:br>
            <a:r>
              <a:rPr lang="ru-RU" sz="800" dirty="0" smtClean="0">
                <a:cs typeface="Times New Roman" panose="02020603050405020304" pitchFamily="18" charset="0"/>
              </a:rPr>
              <a:t>                                                         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MURZIN~1\AppData\Local\Temp\Rar$DI03.738\охранни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7" y="784225"/>
            <a:ext cx="368702" cy="3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URZIN~1\AppData\Local\Temp\Rar$DI81.698\монеты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68" y="1648207"/>
            <a:ext cx="307679" cy="36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4500" y="93370"/>
            <a:ext cx="19066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313230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63499" y="485510"/>
            <a:ext cx="2667001" cy="30444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/>
            <a:r>
              <a:rPr lang="ru-RU" altLang="ru-RU" sz="800" u="sng" dirty="0" smtClean="0">
                <a:latin typeface="+mj-lt"/>
                <a:cs typeface="Times New Roman" pitchFamily="18" charset="0"/>
              </a:rPr>
              <a:t>Работа Контрольной комиссии </a:t>
            </a:r>
            <a:br>
              <a:rPr lang="ru-RU" altLang="ru-RU" sz="800" u="sng" dirty="0" smtClean="0">
                <a:latin typeface="+mj-lt"/>
                <a:cs typeface="Times New Roman" pitchFamily="18" charset="0"/>
              </a:rPr>
            </a:br>
            <a:r>
              <a:rPr lang="ru-RU" altLang="ru-RU" sz="800" u="sng" dirty="0" smtClean="0">
                <a:latin typeface="+mj-lt"/>
                <a:cs typeface="Times New Roman" pitchFamily="18" charset="0"/>
              </a:rPr>
              <a:t>УФК </a:t>
            </a:r>
            <a:r>
              <a:rPr lang="ru-RU" altLang="ru-RU" sz="800" u="sng" dirty="0">
                <a:latin typeface="+mj-lt"/>
                <a:cs typeface="Times New Roman" pitchFamily="18" charset="0"/>
              </a:rPr>
              <a:t>по Забайкальскому </a:t>
            </a:r>
            <a:r>
              <a:rPr lang="ru-RU" altLang="ru-RU" sz="800" u="sng" dirty="0" smtClean="0">
                <a:latin typeface="+mj-lt"/>
                <a:cs typeface="Times New Roman" pitchFamily="18" charset="0"/>
              </a:rPr>
              <a:t>краю в 2025 г.</a:t>
            </a:r>
            <a:endParaRPr lang="ru-RU" sz="800" u="sng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76801" y="1042392"/>
            <a:ext cx="25146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800" dirty="0">
                <a:cs typeface="Times New Roman" panose="02020603050405020304" pitchFamily="18" charset="0"/>
              </a:rPr>
              <a:t>Проведено </a:t>
            </a:r>
            <a:r>
              <a:rPr lang="ru-RU" altLang="ru-RU" sz="800" dirty="0" smtClean="0">
                <a:cs typeface="Times New Roman" panose="02020603050405020304" pitchFamily="18" charset="0"/>
              </a:rPr>
              <a:t>20 заседаний </a:t>
            </a:r>
            <a:r>
              <a:rPr lang="ru-RU" altLang="ru-RU" sz="800" dirty="0">
                <a:cs typeface="Times New Roman" panose="02020603050405020304" pitchFamily="18" charset="0"/>
              </a:rPr>
              <a:t/>
            </a:r>
            <a:br>
              <a:rPr lang="ru-RU" altLang="ru-RU" sz="800" dirty="0">
                <a:cs typeface="Times New Roman" panose="02020603050405020304" pitchFamily="18" charset="0"/>
              </a:rPr>
            </a:br>
            <a:r>
              <a:rPr lang="ru-RU" altLang="ru-RU" sz="800" dirty="0" smtClean="0">
                <a:cs typeface="Times New Roman" panose="02020603050405020304" pitchFamily="18" charset="0"/>
              </a:rPr>
              <a:t>Рассмотрены материалы 36 контрольных мероприятий. </a:t>
            </a:r>
          </a:p>
          <a:p>
            <a:pPr>
              <a:defRPr/>
            </a:pPr>
            <a:endParaRPr lang="ru-RU" altLang="ru-RU" sz="800" dirty="0" smtClean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800" dirty="0" smtClean="0">
                <a:cs typeface="Times New Roman" panose="02020603050405020304" pitchFamily="18" charset="0"/>
              </a:rPr>
              <a:t>Направленно объектам контроля:</a:t>
            </a:r>
          </a:p>
          <a:p>
            <a:pPr>
              <a:defRPr/>
            </a:pPr>
            <a:r>
              <a:rPr lang="ru-RU" altLang="ru-RU" sz="800" dirty="0" smtClean="0">
                <a:cs typeface="Times New Roman" panose="02020603050405020304" pitchFamily="18" charset="0"/>
              </a:rPr>
              <a:t>представлений - 31, </a:t>
            </a:r>
          </a:p>
          <a:p>
            <a:pPr>
              <a:defRPr/>
            </a:pPr>
            <a:r>
              <a:rPr lang="ru-RU" altLang="ru-RU" sz="800" dirty="0" smtClean="0">
                <a:cs typeface="Times New Roman" panose="02020603050405020304" pitchFamily="18" charset="0"/>
              </a:rPr>
              <a:t>предписаний – 4, </a:t>
            </a:r>
          </a:p>
          <a:p>
            <a:pPr>
              <a:defRPr/>
            </a:pPr>
            <a:r>
              <a:rPr lang="ru-RU" altLang="ru-RU" sz="800" dirty="0" smtClean="0">
                <a:cs typeface="Times New Roman" panose="02020603050405020304" pitchFamily="18" charset="0"/>
              </a:rPr>
              <a:t>заключений – 2. </a:t>
            </a:r>
          </a:p>
          <a:p>
            <a:pPr>
              <a:defRPr/>
            </a:pPr>
            <a:endParaRPr lang="ru-RU" altLang="ru-RU" sz="800" dirty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800" dirty="0" smtClean="0">
                <a:cs typeface="Times New Roman" panose="02020603050405020304" pitchFamily="18" charset="0"/>
              </a:rPr>
              <a:t>Направлено в УФАС по Забайкальскому краю и УФНС России по Забайкальского края - 3 информации на сумму 83,7 тыс. руб.</a:t>
            </a:r>
            <a:endParaRPr lang="ru-RU" altLang="ru-RU" sz="800" dirty="0"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MURZIN~1\AppData\Local\Temp\Rar$DI16.4501\команда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5" y="1079052"/>
            <a:ext cx="240288" cy="24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URZIN~1\AppData\Local\Temp\Rar$DI16.8835\обмен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62" y="2003425"/>
            <a:ext cx="206589" cy="20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737" y="69383"/>
            <a:ext cx="1996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pic>
        <p:nvPicPr>
          <p:cNvPr id="5" name="Picture 3" descr="C:\Users\MurzinaOS\AppData\Local\Temp\Rar$DIa0.776\поиск по документу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18" y="1092861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59100" y="451066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u="sng" dirty="0" smtClean="0">
                <a:latin typeface="+mj-lt"/>
              </a:rPr>
              <a:t>На сайте Управления размещены:</a:t>
            </a:r>
          </a:p>
          <a:p>
            <a:r>
              <a:rPr lang="ru-RU" sz="800" dirty="0" smtClean="0"/>
              <a:t>План контрольных мероприятий и изменения к нему;</a:t>
            </a:r>
          </a:p>
          <a:p>
            <a:r>
              <a:rPr lang="ru-RU" sz="800" dirty="0" smtClean="0"/>
              <a:t>Информация о результатах проведенных КМ;</a:t>
            </a:r>
          </a:p>
          <a:p>
            <a:r>
              <a:rPr lang="ru-RU" sz="800" dirty="0" smtClean="0"/>
              <a:t>Информация о прошедших заседаниях Контрольной комиссии Управления. </a:t>
            </a:r>
          </a:p>
          <a:p>
            <a:endParaRPr lang="ru-RU" sz="800" dirty="0" smtClean="0"/>
          </a:p>
          <a:p>
            <a:r>
              <a:rPr lang="ru-RU" sz="800" u="sng" dirty="0" smtClean="0"/>
              <a:t>В ЕИС и ГИС ЕСГФК</a:t>
            </a:r>
            <a:r>
              <a:rPr lang="ru-RU" sz="800" dirty="0" smtClean="0"/>
              <a:t>:</a:t>
            </a:r>
          </a:p>
          <a:p>
            <a:r>
              <a:rPr lang="ru-RU" sz="800" dirty="0"/>
              <a:t>План контрольных мероприятий </a:t>
            </a:r>
            <a:r>
              <a:rPr lang="ru-RU" sz="800" dirty="0" smtClean="0"/>
              <a:t>с изменениями;</a:t>
            </a:r>
            <a:endParaRPr lang="ru-RU" sz="800" dirty="0"/>
          </a:p>
          <a:p>
            <a:r>
              <a:rPr lang="ru-RU" sz="800" dirty="0"/>
              <a:t>Информация о результатах проведенных </a:t>
            </a:r>
            <a:r>
              <a:rPr lang="ru-RU" sz="800" dirty="0" smtClean="0"/>
              <a:t>КМ.</a:t>
            </a:r>
          </a:p>
          <a:p>
            <a:endParaRPr lang="ru-RU" sz="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002" y="1711165"/>
            <a:ext cx="2277498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2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25277" y="42545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7698" y="93727"/>
            <a:ext cx="2208719" cy="25908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9693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1777</TotalTime>
  <Words>942</Words>
  <Application>Microsoft Office PowerPoint</Application>
  <PresentationFormat>Произвольный</PresentationFormat>
  <Paragraphs>204</Paragraphs>
  <Slides>17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Доведение бюджетных данных при организации исполнения федерального бюджета, млрд руб.</vt:lpstr>
      <vt:lpstr>Презентация PowerPoint</vt:lpstr>
      <vt:lpstr>Презентация PowerPoint</vt:lpstr>
      <vt:lpstr>Динамика размещения информации на сайте ГИС ГМУ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Деревцова Татьяна Алексеевна</cp:lastModifiedBy>
  <cp:revision>202</cp:revision>
  <cp:lastPrinted>2025-03-11T23:54:03Z</cp:lastPrinted>
  <dcterms:created xsi:type="dcterms:W3CDTF">2019-07-31T16:47:50Z</dcterms:created>
  <dcterms:modified xsi:type="dcterms:W3CDTF">2026-04-02T04:14:36Z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